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0" r:id="rId3"/>
    <p:sldId id="288" r:id="rId4"/>
    <p:sldId id="286" r:id="rId5"/>
    <p:sldId id="302" r:id="rId6"/>
    <p:sldId id="303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35" autoAdjust="0"/>
  </p:normalViewPr>
  <p:slideViewPr>
    <p:cSldViewPr>
      <p:cViewPr>
        <p:scale>
          <a:sx n="75" d="100"/>
          <a:sy n="75" d="100"/>
        </p:scale>
        <p:origin x="-266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6F3363-A9D8-48A6-9CB2-234BDC9C0A44}" type="datetimeFigureOut">
              <a:rPr lang="el-GR"/>
              <a:pPr>
                <a:defRPr/>
              </a:pPr>
              <a:t>25/6/2020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9F12B7-0814-4A5A-8139-B5E71F0123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0042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58ED23-94DB-4D18-B129-4220A7107D69}" type="datetimeFigureOut">
              <a:rPr lang="el-GR"/>
              <a:pPr>
                <a:defRPr/>
              </a:pPr>
              <a:t>25/6/2020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0A83C3-2BC2-4FD4-B604-7137CAEA0A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2511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609600" y="20828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81200" y="3860800"/>
            <a:ext cx="6511925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5" name="Picture 8" descr="http://www.tipperarycoco.ie/sites/default/files/ESPY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17538"/>
            <a:ext cx="2089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Transc_logo_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078413"/>
            <a:ext cx="6985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4 - Εικόνα" descr="logo inter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49275"/>
            <a:ext cx="2590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-36513" y="188913"/>
            <a:ext cx="640080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1100" b="1" i="0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0000"/>
              </a:solidFill>
              <a:latin typeface="Calibri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dirty="0">
                <a:solidFill>
                  <a:srgbClr val="000000"/>
                </a:solidFill>
                <a:latin typeface="Calibri" pitchFamily="34" charset="0"/>
              </a:rPr>
              <a:t> INTERREG V – A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dirty="0">
                <a:solidFill>
                  <a:srgbClr val="000000"/>
                </a:solidFill>
                <a:latin typeface="Calibri" pitchFamily="34" charset="0"/>
              </a:rPr>
              <a:t>COOPERATION PROGRAMME GREECE – BULGARIA 2014-2020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i="1" dirty="0">
                <a:solidFill>
                  <a:srgbClr val="000000"/>
                </a:solidFill>
                <a:latin typeface="Calibri" pitchFamily="34" charset="0"/>
              </a:rPr>
              <a:t>“Developing Identity ON Yield, </a:t>
            </a:r>
            <a:r>
              <a:rPr sz="1600" i="1" dirty="0" err="1">
                <a:solidFill>
                  <a:srgbClr val="000000"/>
                </a:solidFill>
                <a:latin typeface="Calibri" pitchFamily="34" charset="0"/>
              </a:rPr>
              <a:t>SOil</a:t>
            </a:r>
            <a:r>
              <a:rPr sz="1600" i="1" dirty="0">
                <a:solidFill>
                  <a:srgbClr val="000000"/>
                </a:solidFill>
                <a:latin typeface="Calibri" pitchFamily="34" charset="0"/>
              </a:rPr>
              <a:t> and Site” </a:t>
            </a:r>
            <a:r>
              <a:rPr lang="el-GR" sz="1600" i="1" dirty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sz="1600" i="1" dirty="0">
                <a:solidFill>
                  <a:srgbClr val="000000"/>
                </a:solidFill>
                <a:latin typeface="Calibri" pitchFamily="34" charset="0"/>
              </a:rPr>
              <a:t>“DIONYSOS”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76475"/>
            <a:ext cx="7623175" cy="1728589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l-GR" altLang="en-US" noProof="0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76375" y="5157788"/>
            <a:ext cx="5472113" cy="863600"/>
          </a:xfrm>
          <a:prstGeom prst="rect">
            <a:avLst/>
          </a:prstGeom>
          <a:extLst/>
        </p:spPr>
        <p:txBody>
          <a:bodyPr/>
          <a:lstStyle>
            <a:lvl1pPr>
              <a:lnSpc>
                <a:spcPct val="90000"/>
              </a:lnSpc>
              <a:defRPr sz="1800" b="0" i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l-GR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08125" y="5229225"/>
            <a:ext cx="4743450" cy="647700"/>
          </a:xfrm>
        </p:spPr>
        <p:txBody>
          <a:bodyPr/>
          <a:lstStyle>
            <a:lvl1pPr algn="l">
              <a:defRPr sz="1400" b="0" i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Sakis Karamoschos, Haskovo, February 13, 2018</a:t>
            </a:r>
            <a:endParaRPr lang="el-GR" alt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1F71-1F0E-459B-8712-795CD067405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30537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10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588224" y="6165304"/>
            <a:ext cx="2133600" cy="457200"/>
          </a:xfrm>
        </p:spPr>
        <p:txBody>
          <a:bodyPr/>
          <a:lstStyle>
            <a:lvl1pPr>
              <a:defRPr lang="en-US" altLang="en-US" sz="1200" i="1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Dionysos</a:t>
            </a:r>
            <a:r>
              <a:rPr lang="en-US" dirty="0" smtClean="0"/>
              <a:t> Project </a:t>
            </a:r>
            <a:fld id="{94FC53EE-20BB-4B48-9995-DE9BF6A23F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11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032250" cy="360362"/>
          </a:xfrm>
        </p:spPr>
        <p:txBody>
          <a:bodyPr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Sakis </a:t>
            </a:r>
            <a:r>
              <a:rPr lang="en-US" dirty="0" err="1" smtClean="0"/>
              <a:t>Karamoschos</a:t>
            </a:r>
            <a:r>
              <a:rPr lang="en-US" dirty="0" smtClean="0"/>
              <a:t>, </a:t>
            </a:r>
            <a:r>
              <a:rPr lang="en-US" dirty="0" err="1" smtClean="0"/>
              <a:t>Haskovo</a:t>
            </a:r>
            <a:r>
              <a:rPr lang="en-US" dirty="0" smtClean="0"/>
              <a:t>, February 13, 2018</a:t>
            </a:r>
            <a:endParaRPr lang="el-GR" alt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144556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l-GR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4763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l-GR" altLang="en-US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2480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1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altLang="en-US" i="1" dirty="0" err="1" smtClean="0"/>
              <a:t>Dionysos</a:t>
            </a:r>
            <a:r>
              <a:rPr lang="en-US" altLang="en-US" i="1" dirty="0" smtClean="0"/>
              <a:t> Project </a:t>
            </a:r>
            <a:fld id="{0F0E628C-F1ED-4CFA-AAFA-913B5D269705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597650"/>
            <a:ext cx="82296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2" name="Picture 1" descr="Transc_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40" y="228600"/>
            <a:ext cx="447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9 - Εικόνα" descr="logo inter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" y="5877272"/>
            <a:ext cx="218916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Calibri" pitchFamily="34" charset="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Calibri" pitchFamily="34" charset="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88814" y="2420888"/>
            <a:ext cx="7623175" cy="86449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Structure &amp; Methodology for Deliverable 3.5: </a:t>
            </a:r>
            <a:br>
              <a:rPr lang="en-US" sz="2400" b="1" dirty="0" smtClean="0"/>
            </a:br>
            <a:r>
              <a:rPr lang="en-US" sz="2400" b="1" dirty="0" smtClean="0"/>
              <a:t>Developing planning infra structure for the area </a:t>
            </a:r>
            <a:br>
              <a:rPr lang="en-US" sz="2400" b="1" dirty="0" smtClean="0"/>
            </a:br>
            <a:r>
              <a:rPr lang="en-US" sz="2400" b="1" dirty="0" smtClean="0"/>
              <a:t>– designing digital maps on the area –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1" kern="1200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l-GR" sz="3200" b="1" kern="120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l-GR" altLang="el-GR" sz="3200" dirty="0" smtClean="0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971550" y="4292600"/>
            <a:ext cx="76231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2nd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COORDINATION MEETING</a:t>
            </a:r>
            <a:endParaRPr lang="el-GR" altLang="el-GR" sz="2400" kern="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Sakis Karamoschos, Haskovo, February 13, 2018</a:t>
            </a:r>
            <a:endParaRPr lang="el-GR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Brief characteristics of the above zones</a:t>
            </a:r>
            <a:r>
              <a:rPr lang="el-GR" sz="3200" dirty="0" smtClean="0"/>
              <a:t> (1)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PGI Macedonia </a:t>
            </a:r>
            <a:endParaRPr lang="el-GR" b="1" dirty="0" smtClean="0"/>
          </a:p>
          <a:p>
            <a:pPr algn="just">
              <a:buNone/>
            </a:pPr>
            <a:r>
              <a:rPr lang="el-GR" dirty="0" smtClean="0"/>
              <a:t>     </a:t>
            </a:r>
            <a:r>
              <a:rPr lang="en-US" sz="2400" dirty="0" smtClean="0"/>
              <a:t>It is a very large area (with 3 Regions &amp; 13 Regional Units) introduced in 1989. </a:t>
            </a:r>
            <a:r>
              <a:rPr lang="el-GR" sz="2400" dirty="0" smtClean="0"/>
              <a:t> </a:t>
            </a:r>
            <a:r>
              <a:rPr lang="en-US" sz="2400" dirty="0" smtClean="0"/>
              <a:t>As expected, there is a wide differentiation, both in terms of soil and varieties, but also in terms of climate. </a:t>
            </a:r>
            <a:endParaRPr lang="el-GR" sz="2400" dirty="0" smtClean="0"/>
          </a:p>
          <a:p>
            <a:r>
              <a:rPr lang="en-US" b="1" dirty="0" smtClean="0"/>
              <a:t>PGI Thrace</a:t>
            </a:r>
            <a:endParaRPr lang="el-GR" dirty="0" smtClean="0"/>
          </a:p>
          <a:p>
            <a:pPr algn="just">
              <a:buNone/>
            </a:pPr>
            <a:r>
              <a:rPr lang="el-GR" dirty="0" smtClean="0"/>
              <a:t>    </a:t>
            </a:r>
            <a:r>
              <a:rPr lang="en-US" sz="2400" dirty="0" smtClean="0"/>
              <a:t>The main wine regions are </a:t>
            </a:r>
            <a:r>
              <a:rPr lang="en-US" sz="2400" dirty="0" err="1" smtClean="0"/>
              <a:t>Soufli</a:t>
            </a:r>
            <a:r>
              <a:rPr lang="en-US" sz="2400" dirty="0" smtClean="0"/>
              <a:t> and the northern part of </a:t>
            </a:r>
            <a:r>
              <a:rPr lang="en-US" sz="2400" dirty="0" err="1" smtClean="0"/>
              <a:t>Evros</a:t>
            </a:r>
            <a:r>
              <a:rPr lang="en-US" sz="2400" dirty="0" smtClean="0"/>
              <a:t>, </a:t>
            </a:r>
            <a:r>
              <a:rPr lang="en-US" sz="2400" dirty="0" err="1" smtClean="0"/>
              <a:t>Maronia</a:t>
            </a:r>
            <a:r>
              <a:rPr lang="en-US" sz="2400" dirty="0" smtClean="0"/>
              <a:t> in </a:t>
            </a:r>
            <a:r>
              <a:rPr lang="en-US" sz="2400" dirty="0" err="1" smtClean="0"/>
              <a:t>Rodopi</a:t>
            </a:r>
            <a:r>
              <a:rPr lang="en-US" sz="2400" dirty="0" smtClean="0"/>
              <a:t> and </a:t>
            </a:r>
            <a:r>
              <a:rPr lang="en-US" sz="2400" dirty="0" err="1" smtClean="0"/>
              <a:t>Avdira</a:t>
            </a:r>
            <a:r>
              <a:rPr lang="en-US" sz="2400" dirty="0" smtClean="0"/>
              <a:t> in </a:t>
            </a:r>
            <a:r>
              <a:rPr lang="en-US" sz="2400" dirty="0" err="1" smtClean="0"/>
              <a:t>Xanthi</a:t>
            </a:r>
            <a:r>
              <a:rPr lang="en-US" sz="2400" dirty="0" smtClean="0"/>
              <a:t>. However, it has some very distinctive local varieties, such as the </a:t>
            </a:r>
            <a:r>
              <a:rPr lang="en-US" sz="2400" dirty="0" err="1" smtClean="0"/>
              <a:t>roebean</a:t>
            </a:r>
            <a:r>
              <a:rPr lang="en-US" sz="2400" dirty="0" smtClean="0"/>
              <a:t> </a:t>
            </a:r>
            <a:r>
              <a:rPr lang="en-US" sz="2400" dirty="0" err="1" smtClean="0"/>
              <a:t>pamidi</a:t>
            </a:r>
            <a:r>
              <a:rPr lang="en-US" sz="2400" dirty="0" smtClean="0"/>
              <a:t> and the red ones: </a:t>
            </a:r>
            <a:r>
              <a:rPr lang="en-US" sz="2400" dirty="0" err="1"/>
              <a:t>M</a:t>
            </a:r>
            <a:r>
              <a:rPr lang="en-US" sz="2400" dirty="0" err="1" smtClean="0"/>
              <a:t>avroudi</a:t>
            </a:r>
            <a:r>
              <a:rPr lang="en-US" sz="2400" dirty="0" smtClean="0"/>
              <a:t> of Thrace, </a:t>
            </a:r>
            <a:r>
              <a:rPr lang="en-US" sz="2400" dirty="0" err="1"/>
              <a:t>C</a:t>
            </a:r>
            <a:r>
              <a:rPr lang="en-US" sz="2400" dirty="0" err="1" smtClean="0"/>
              <a:t>arlahanas</a:t>
            </a:r>
            <a:r>
              <a:rPr lang="en-US" sz="2400" dirty="0" smtClean="0"/>
              <a:t>, </a:t>
            </a:r>
            <a:r>
              <a:rPr lang="en-US" sz="2400" dirty="0" err="1"/>
              <a:t>B</a:t>
            </a:r>
            <a:r>
              <a:rPr lang="en-US" sz="2400" dirty="0" err="1" smtClean="0"/>
              <a:t>ogialamas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Brief characteristics of the above zones</a:t>
            </a:r>
            <a:r>
              <a:rPr lang="el-GR" sz="3200" dirty="0" smtClean="0"/>
              <a:t> (2)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PGI Drama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</a:t>
            </a:r>
            <a:r>
              <a:rPr lang="en-US" sz="2400" dirty="0" smtClean="0"/>
              <a:t>Introduced in 1995, it is a remarkable case in Greece's wines. As it started almost from scratch, over the past 20 years it has made a significant progress both in the cultivation of vines and in the production of wine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n-US" sz="2400" dirty="0" smtClean="0"/>
              <a:t>The PGI Drama is produced at all wineries in the zone.</a:t>
            </a:r>
            <a:endParaRPr lang="el-GR" sz="2400" dirty="0" smtClean="0"/>
          </a:p>
          <a:p>
            <a:r>
              <a:rPr lang="en-US" b="1" dirty="0" smtClean="0"/>
              <a:t>PGI </a:t>
            </a:r>
            <a:r>
              <a:rPr lang="en-US" b="1" dirty="0" err="1" smtClean="0"/>
              <a:t>Kavala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  <a:r>
              <a:rPr lang="en-US" sz="2400" dirty="0" smtClean="0"/>
              <a:t>Introduced in 1995, PGI Kavala has the same variety composition as PGI </a:t>
            </a:r>
            <a:r>
              <a:rPr lang="en-US" sz="2400" dirty="0" err="1" smtClean="0"/>
              <a:t>Paggaio</a:t>
            </a:r>
            <a:r>
              <a:rPr lang="en-US" sz="2400" dirty="0" smtClean="0"/>
              <a:t>, but a wider range of types of wine.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Brief characteristics of the above zones</a:t>
            </a:r>
            <a:r>
              <a:rPr lang="el-GR" sz="3200" dirty="0" smtClean="0"/>
              <a:t> (3)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PGI </a:t>
            </a:r>
            <a:r>
              <a:rPr lang="en-US" b="1" dirty="0" err="1" smtClean="0"/>
              <a:t>Thassos</a:t>
            </a:r>
            <a:endParaRPr lang="el-GR" dirty="0" smtClean="0"/>
          </a:p>
          <a:p>
            <a:pPr algn="just">
              <a:buNone/>
            </a:pPr>
            <a:r>
              <a:rPr lang="el-GR" dirty="0" smtClean="0"/>
              <a:t>    </a:t>
            </a:r>
            <a:r>
              <a:rPr lang="en-US" dirty="0" smtClean="0"/>
              <a:t>The </a:t>
            </a:r>
            <a:r>
              <a:rPr lang="en-US" dirty="0" err="1" smtClean="0"/>
              <a:t>Thassian</a:t>
            </a:r>
            <a:r>
              <a:rPr lang="en-US" dirty="0" smtClean="0"/>
              <a:t> wine was of the most known named- wines of the antiquity. During the Ottoman occupation the production of </a:t>
            </a:r>
            <a:r>
              <a:rPr lang="en-US" dirty="0" err="1" smtClean="0"/>
              <a:t>Thassos</a:t>
            </a:r>
            <a:r>
              <a:rPr lang="en-US" dirty="0" smtClean="0"/>
              <a:t> was so important that the taxes to the Sultan were paid in wine and not in money. Today, the area of wine vineyards in </a:t>
            </a:r>
            <a:r>
              <a:rPr lang="en-US" dirty="0" err="1" smtClean="0"/>
              <a:t>Thassos</a:t>
            </a:r>
            <a:r>
              <a:rPr lang="en-US" dirty="0" smtClean="0"/>
              <a:t> is small, but able to produce high quality wines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Brief characteristics of the above zones</a:t>
            </a:r>
            <a:r>
              <a:rPr lang="el-GR" sz="3200" dirty="0" smtClean="0"/>
              <a:t> (4)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PGI </a:t>
            </a:r>
            <a:r>
              <a:rPr lang="el-GR" b="1" dirty="0" err="1" smtClean="0"/>
              <a:t>Evros</a:t>
            </a:r>
            <a:endParaRPr lang="el-GR" dirty="0" smtClean="0"/>
          </a:p>
          <a:p>
            <a:pPr algn="just">
              <a:buNone/>
            </a:pPr>
            <a:r>
              <a:rPr lang="el-GR" dirty="0" smtClean="0"/>
              <a:t>     </a:t>
            </a:r>
            <a:r>
              <a:rPr lang="en-US" dirty="0" smtClean="0"/>
              <a:t>It was introduced in 2010. The vineyards are located mainly in the central (</a:t>
            </a:r>
            <a:r>
              <a:rPr lang="en-US" dirty="0" err="1" smtClean="0"/>
              <a:t>Soufli</a:t>
            </a:r>
            <a:r>
              <a:rPr lang="en-US" dirty="0" smtClean="0"/>
              <a:t> district) and in the northern part, at the border to Bulgaria (</a:t>
            </a:r>
            <a:r>
              <a:rPr lang="en-US" dirty="0" err="1" smtClean="0"/>
              <a:t>Trigono</a:t>
            </a:r>
            <a:r>
              <a:rPr lang="en-US" dirty="0" smtClean="0"/>
              <a:t> area). The long tradition of </a:t>
            </a:r>
            <a:r>
              <a:rPr lang="en-US" dirty="0" err="1" smtClean="0"/>
              <a:t>Evros</a:t>
            </a:r>
            <a:r>
              <a:rPr lang="en-US" dirty="0" smtClean="0"/>
              <a:t> in wine growing and wine production is justified by the establishment of the PGI </a:t>
            </a:r>
            <a:r>
              <a:rPr lang="en-US" dirty="0" err="1" smtClean="0"/>
              <a:t>Evros</a:t>
            </a:r>
            <a:r>
              <a:rPr lang="en-US" dirty="0" smtClean="0"/>
              <a:t>, which is remarkable for the presence of red native varieties of: </a:t>
            </a:r>
            <a:r>
              <a:rPr lang="en-US" dirty="0" err="1" smtClean="0"/>
              <a:t>carlahanades</a:t>
            </a:r>
            <a:r>
              <a:rPr lang="en-US" dirty="0" smtClean="0"/>
              <a:t>, </a:t>
            </a:r>
            <a:r>
              <a:rPr lang="en-US" dirty="0" err="1" smtClean="0"/>
              <a:t>mavroudi,bogialamades</a:t>
            </a:r>
            <a:r>
              <a:rPr lang="en-US" dirty="0" smtClean="0"/>
              <a:t>, </a:t>
            </a:r>
            <a:r>
              <a:rPr lang="en-US" dirty="0" err="1" smtClean="0"/>
              <a:t>pamidi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Brief characteristics of the above zones</a:t>
            </a:r>
            <a:r>
              <a:rPr lang="el-GR" sz="3200" dirty="0" smtClean="0"/>
              <a:t> (5)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PGI Agora</a:t>
            </a:r>
            <a:endParaRPr lang="el-GR" dirty="0" smtClean="0"/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n-US" sz="2400" dirty="0" smtClean="0"/>
              <a:t>It was introduced in 1995</a:t>
            </a:r>
            <a:endParaRPr lang="el-GR" sz="2400" dirty="0" smtClean="0"/>
          </a:p>
          <a:p>
            <a:r>
              <a:rPr lang="en-US" b="1" dirty="0" smtClean="0"/>
              <a:t>PGI </a:t>
            </a:r>
            <a:r>
              <a:rPr lang="en-US" b="1" dirty="0" err="1" smtClean="0"/>
              <a:t>Adriani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</a:t>
            </a:r>
            <a:r>
              <a:rPr lang="en-US" sz="2400" dirty="0" smtClean="0"/>
              <a:t>It was introduced in 1996. It is one of the few PGI wines in Greece with only foreign varieties.</a:t>
            </a:r>
            <a:endParaRPr lang="el-GR" sz="2400" dirty="0" smtClean="0"/>
          </a:p>
          <a:p>
            <a:r>
              <a:rPr lang="el-GR" b="1" dirty="0" smtClean="0"/>
              <a:t>PGI </a:t>
            </a:r>
            <a:r>
              <a:rPr lang="el-GR" b="1" dirty="0" err="1" smtClean="0"/>
              <a:t>Paggaio</a:t>
            </a:r>
            <a:endParaRPr lang="el-GR" dirty="0" smtClean="0"/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n-US" sz="2400" dirty="0" smtClean="0"/>
              <a:t>It was introduced in 1995. The wine tradition of the area is long and directly related to the worship of </a:t>
            </a:r>
            <a:r>
              <a:rPr lang="en-US" sz="2400" dirty="0" err="1" smtClean="0"/>
              <a:t>Dionysos</a:t>
            </a:r>
            <a:r>
              <a:rPr lang="en-US" sz="2400" dirty="0" smtClean="0"/>
              <a:t>. The amendment of 2010 extended both the varietal composition and the types of wine that can be produced there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Brief characteristics of the above zones</a:t>
            </a:r>
            <a:r>
              <a:rPr lang="el-GR" sz="3200" dirty="0" smtClean="0"/>
              <a:t> (6)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PGI </a:t>
            </a:r>
            <a:r>
              <a:rPr lang="en-US" b="1" dirty="0" err="1" smtClean="0"/>
              <a:t>Avdira</a:t>
            </a:r>
            <a:endParaRPr lang="el-GR" dirty="0" smtClean="0"/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n-US" sz="2400" dirty="0" smtClean="0"/>
              <a:t>It was established in 1997. The wider area of </a:t>
            </a:r>
            <a:r>
              <a:rPr lang="en-US" sz="2400" dirty="0" err="1" smtClean="0"/>
              <a:t>Avdira</a:t>
            </a:r>
            <a:r>
              <a:rPr lang="en-US" sz="2400" dirty="0" smtClean="0"/>
              <a:t> has a great archaeological interest and a long wine tradition. Today, it is one of the most dynamic wine-growing regions of Thrace.</a:t>
            </a:r>
            <a:endParaRPr lang="el-GR" sz="2400" dirty="0" smtClean="0"/>
          </a:p>
          <a:p>
            <a:r>
              <a:rPr lang="en-US" b="1" dirty="0" smtClean="0"/>
              <a:t>PGI </a:t>
            </a:r>
            <a:r>
              <a:rPr lang="en-US" b="1" dirty="0" err="1" smtClean="0"/>
              <a:t>Ismaros</a:t>
            </a:r>
            <a:endParaRPr lang="el-GR" dirty="0" smtClean="0"/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n-US" sz="2400" dirty="0" smtClean="0"/>
              <a:t>It was established in 1997. The area of </a:t>
            </a:r>
            <a:r>
              <a:rPr lang="en-US" sz="2400" dirty="0" err="1" smtClean="0"/>
              <a:t>Maroneia</a:t>
            </a:r>
            <a:r>
              <a:rPr lang="en-US" sz="2400" dirty="0" smtClean="0"/>
              <a:t> has a long history in wine. Archaeological research has revealed the famous </a:t>
            </a:r>
            <a:r>
              <a:rPr lang="en-US" sz="2400" dirty="0" err="1" smtClean="0"/>
              <a:t>Maroneous</a:t>
            </a:r>
            <a:r>
              <a:rPr lang="en-US" sz="2400" dirty="0" smtClean="0"/>
              <a:t> or Maronite wine, connected to </a:t>
            </a:r>
            <a:r>
              <a:rPr lang="en-US" sz="2400" dirty="0" err="1" smtClean="0"/>
              <a:t>Cyclop</a:t>
            </a:r>
            <a:r>
              <a:rPr lang="en-US" sz="2400" dirty="0" smtClean="0"/>
              <a:t> Polyphemus (from the well-known story of Homer's Ulysses)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for the map that can be drawn from the studies for the zones PDO &amp; PGI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el-GR" dirty="0" smtClean="0"/>
              <a:t>1.   </a:t>
            </a:r>
            <a:r>
              <a:rPr lang="en-US" dirty="0" smtClean="0"/>
              <a:t>Name of the Zone</a:t>
            </a:r>
            <a:endParaRPr lang="el-GR" dirty="0" smtClean="0"/>
          </a:p>
          <a:p>
            <a:pPr marL="514350" lvl="0" indent="-514350">
              <a:buNone/>
            </a:pPr>
            <a:r>
              <a:rPr lang="el-GR" dirty="0" smtClean="0"/>
              <a:t>2.   </a:t>
            </a:r>
            <a:r>
              <a:rPr lang="en-US" dirty="0" smtClean="0"/>
              <a:t>Characteristics of the Zone, in brief (date of adoption, history, </a:t>
            </a:r>
            <a:r>
              <a:rPr lang="en-US" dirty="0" err="1" smtClean="0"/>
              <a:t>viticultural</a:t>
            </a:r>
            <a:r>
              <a:rPr lang="en-US" dirty="0" smtClean="0"/>
              <a:t> tradition, etc.)</a:t>
            </a:r>
            <a:endParaRPr lang="el-GR" dirty="0" smtClean="0"/>
          </a:p>
          <a:p>
            <a:pPr marL="514350" lvl="0" indent="-514350">
              <a:buNone/>
            </a:pPr>
            <a:r>
              <a:rPr lang="el-GR" dirty="0" smtClean="0"/>
              <a:t>3.   </a:t>
            </a:r>
            <a:r>
              <a:rPr lang="en-US" dirty="0" smtClean="0"/>
              <a:t>Zone borders</a:t>
            </a:r>
            <a:endParaRPr lang="el-GR" dirty="0" smtClean="0"/>
          </a:p>
          <a:p>
            <a:pPr marL="514350" lvl="0" indent="-514350">
              <a:buNone/>
            </a:pPr>
            <a:r>
              <a:rPr lang="el-GR" dirty="0" smtClean="0"/>
              <a:t>4. </a:t>
            </a:r>
            <a:r>
              <a:rPr lang="en-US" dirty="0" smtClean="0"/>
              <a:t> Zone </a:t>
            </a:r>
            <a:r>
              <a:rPr lang="en-US" dirty="0"/>
              <a:t>Permitted Altitude </a:t>
            </a:r>
            <a:r>
              <a:rPr lang="en-US" dirty="0" smtClean="0"/>
              <a:t>for the Vines</a:t>
            </a:r>
            <a:endParaRPr lang="el-GR" dirty="0" smtClean="0"/>
          </a:p>
          <a:p>
            <a:pPr marL="514350" lvl="0" indent="-514350">
              <a:buNone/>
            </a:pPr>
            <a:r>
              <a:rPr lang="el-GR" dirty="0" smtClean="0"/>
              <a:t>5.   </a:t>
            </a:r>
            <a:r>
              <a:rPr lang="en-US" dirty="0" smtClean="0"/>
              <a:t>Permitted Greek resp. Bulgarian Varieties</a:t>
            </a:r>
            <a:endParaRPr lang="el-GR" dirty="0" smtClean="0"/>
          </a:p>
          <a:p>
            <a:pPr marL="514350" lvl="0" indent="-514350">
              <a:buNone/>
            </a:pPr>
            <a:r>
              <a:rPr lang="el-GR" dirty="0" smtClean="0"/>
              <a:t>6.   </a:t>
            </a:r>
            <a:r>
              <a:rPr lang="en-US" dirty="0" smtClean="0"/>
              <a:t>Permitted Foreign Varieties</a:t>
            </a:r>
            <a:endParaRPr lang="el-GR" dirty="0" smtClean="0"/>
          </a:p>
          <a:p>
            <a:pPr marL="514350" lvl="0" indent="-514350">
              <a:buNone/>
            </a:pPr>
            <a:r>
              <a:rPr lang="el-GR" dirty="0" smtClean="0"/>
              <a:t>7.   </a:t>
            </a:r>
            <a:r>
              <a:rPr lang="en-US" dirty="0" smtClean="0"/>
              <a:t>Permitted Types of Wines (e.g. white dry, white semi-dry, red dry etc.)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data for the map to collect</a:t>
            </a:r>
            <a:r>
              <a:rPr lang="el-GR" sz="3200" dirty="0" smtClean="0"/>
              <a:t>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l-GR" b="1" dirty="0" smtClean="0"/>
              <a:t>   Α. </a:t>
            </a:r>
            <a:r>
              <a:rPr lang="en-US" b="1" dirty="0" smtClean="0"/>
              <a:t>Wineries in each zone:</a:t>
            </a:r>
            <a:endParaRPr lang="el-GR" dirty="0" smtClean="0"/>
          </a:p>
          <a:p>
            <a:r>
              <a:rPr lang="en-US" dirty="0" smtClean="0"/>
              <a:t>For each Winery: </a:t>
            </a:r>
            <a:endParaRPr lang="el-G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Name of Winery</a:t>
            </a:r>
            <a:endParaRPr lang="el-G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Address of Winery </a:t>
            </a:r>
            <a:endParaRPr lang="el-G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Contact details</a:t>
            </a:r>
            <a:endParaRPr lang="el-G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Name of the Protected Indication produced</a:t>
            </a:r>
            <a:endParaRPr lang="el-G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PDO / PGI / Variety Wines</a:t>
            </a:r>
            <a:endParaRPr lang="el-G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 Whether the winery is open to visitors</a:t>
            </a:r>
            <a:endParaRPr lang="el-G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Whether </a:t>
            </a:r>
            <a:r>
              <a:rPr lang="en-US" dirty="0" smtClean="0"/>
              <a:t>tours to the winery resp. vineyard are offered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data for the map to collect</a:t>
            </a:r>
            <a:r>
              <a:rPr lang="el-GR" sz="3200" dirty="0" smtClean="0"/>
              <a:t> (2)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sz="24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/>
              <a:t>Hours when the winery is open to visitors</a:t>
            </a:r>
            <a:endParaRPr lang="el-GR" sz="24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/>
              <a:t>Whether a possibility for wine tasting</a:t>
            </a:r>
            <a:endParaRPr lang="el-GR" sz="24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/>
              <a:t>Whether the winery provides a museum</a:t>
            </a:r>
            <a:endParaRPr lang="el-GR" sz="24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/>
              <a:t>Whether the winery provides a restaurant</a:t>
            </a:r>
            <a:endParaRPr lang="el-GR" sz="24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/>
              <a:t>How the winery advertises to the public.</a:t>
            </a:r>
            <a:endParaRPr lang="el-GR" sz="2400" dirty="0" smtClean="0"/>
          </a:p>
          <a:p>
            <a:pPr lvl="0"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n-US" sz="2400" dirty="0" smtClean="0"/>
              <a:t>The above data can be collected:</a:t>
            </a:r>
            <a:endParaRPr lang="el-GR" sz="2400" dirty="0" smtClean="0"/>
          </a:p>
          <a:p>
            <a:pPr lvl="0"/>
            <a:r>
              <a:rPr lang="en-US" sz="2400" dirty="0" smtClean="0"/>
              <a:t>From the competent official Directorates</a:t>
            </a:r>
            <a:endParaRPr lang="el-GR" sz="2400" dirty="0" smtClean="0"/>
          </a:p>
          <a:p>
            <a:pPr lvl="0"/>
            <a:r>
              <a:rPr lang="en-US" sz="2400" dirty="0" smtClean="0"/>
              <a:t>Upon research to the wineries</a:t>
            </a:r>
            <a:endParaRPr lang="el-GR" sz="2400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data for the map to collect </a:t>
            </a:r>
            <a:r>
              <a:rPr lang="el-GR" sz="3200" dirty="0" smtClean="0"/>
              <a:t>(3)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0725"/>
          </a:xfrm>
        </p:spPr>
        <p:txBody>
          <a:bodyPr/>
          <a:lstStyle/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l-GR" sz="2400" b="1" dirty="0" smtClean="0"/>
              <a:t>Β. </a:t>
            </a:r>
            <a:r>
              <a:rPr lang="en-US" sz="2400" b="1" dirty="0" smtClean="0"/>
              <a:t>Main Local Native Varieties in each zone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Main Local Native Varieties in each zone</a:t>
            </a:r>
            <a:endParaRPr lang="el-GR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 above data should be found in deliverable </a:t>
            </a:r>
            <a:r>
              <a:rPr lang="en-US" sz="2400" b="1" dirty="0" smtClean="0"/>
              <a:t>3.2 Selecting main local wine varieties and identifying their characteristics </a:t>
            </a:r>
            <a:r>
              <a:rPr lang="en-US" sz="2400" dirty="0" smtClean="0"/>
              <a:t>(</a:t>
            </a:r>
            <a:r>
              <a:rPr lang="en-US" sz="2400" b="1" dirty="0" smtClean="0"/>
              <a:t>LP Agricultural University of Athens, P2 Institute of Viticulture and Enology, P5 Federation of Professional, Crafts and Trade Associations of </a:t>
            </a:r>
            <a:r>
              <a:rPr lang="en-US" sz="2400" b="1" dirty="0" err="1" smtClean="0"/>
              <a:t>Evros</a:t>
            </a:r>
            <a:r>
              <a:rPr lang="en-US" sz="2400" b="1" dirty="0" smtClean="0"/>
              <a:t>)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Local  Native Varieties already adopted by the local </a:t>
            </a:r>
            <a:r>
              <a:rPr lang="el-GR" sz="2400" dirty="0" smtClean="0"/>
              <a:t>          </a:t>
            </a:r>
            <a:r>
              <a:rPr lang="en-US" sz="2400" dirty="0" smtClean="0"/>
              <a:t>wineries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above data can be collected:</a:t>
            </a:r>
            <a:r>
              <a:rPr lang="el-GR" sz="2400" dirty="0" smtClean="0"/>
              <a:t> </a:t>
            </a:r>
            <a:r>
              <a:rPr lang="en-US" sz="2400" dirty="0" smtClean="0"/>
              <a:t>upon research to wineries</a:t>
            </a:r>
            <a:endParaRPr lang="el-GR" sz="2400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objective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307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Deliverable 3.5: 1 common digital map for the area’s vineyard </a:t>
            </a: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n-US" dirty="0" smtClean="0"/>
              <a:t>The deliverable will contribute to define the area’s wine identity by showing the area’s characteristics on a digital map</a:t>
            </a: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200" smtClean="0"/>
              <a:t>Sakis Karamoschos, Haskovo, February 13, 2018</a:t>
            </a:r>
            <a:endParaRPr lang="el-GR" altLang="en-US" sz="1400" i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Thank you for your attention </a:t>
            </a:r>
            <a:endParaRPr lang="el-GR" sz="40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Involved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LP Agricultural University of Athens (GR)</a:t>
            </a:r>
            <a:endParaRPr lang="el-GR" dirty="0" smtClean="0"/>
          </a:p>
          <a:p>
            <a:pPr algn="just"/>
            <a:r>
              <a:rPr lang="en-US" dirty="0" smtClean="0"/>
              <a:t>P2 Institute of Viticulture and Enology (BG)</a:t>
            </a:r>
            <a:endParaRPr lang="el-GR" dirty="0" smtClean="0"/>
          </a:p>
          <a:p>
            <a:pPr algn="just"/>
            <a:r>
              <a:rPr lang="en-US" dirty="0" smtClean="0"/>
              <a:t>P6 Agency for Transnational Training and Development – TRANSCOOP (GR)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7838824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0725"/>
          </a:xfrm>
        </p:spPr>
        <p:txBody>
          <a:bodyPr/>
          <a:lstStyle/>
          <a:p>
            <a:pPr lvl="0"/>
            <a:endParaRPr lang="en-US" sz="2800" b="1" dirty="0" smtClean="0"/>
          </a:p>
          <a:p>
            <a:pPr lvl="0" algn="just"/>
            <a:r>
              <a:rPr lang="en-US" sz="2800" dirty="0" smtClean="0"/>
              <a:t>District of </a:t>
            </a:r>
            <a:r>
              <a:rPr lang="en-US" sz="2800" dirty="0" err="1" smtClean="0"/>
              <a:t>Haskovo</a:t>
            </a:r>
            <a:r>
              <a:rPr lang="en-US" sz="2800" dirty="0" smtClean="0"/>
              <a:t> - BG</a:t>
            </a:r>
            <a:endParaRPr lang="el-GR" sz="2800" dirty="0" smtClean="0"/>
          </a:p>
          <a:p>
            <a:pPr algn="just"/>
            <a:endParaRPr lang="el-GR" sz="2800" dirty="0" smtClean="0"/>
          </a:p>
          <a:p>
            <a:pPr lvl="0" algn="just"/>
            <a:r>
              <a:rPr lang="en-US" sz="2800" dirty="0" smtClean="0"/>
              <a:t>District of </a:t>
            </a:r>
            <a:r>
              <a:rPr lang="en-US" sz="2800" dirty="0" err="1" smtClean="0"/>
              <a:t>Kardzali</a:t>
            </a:r>
            <a:r>
              <a:rPr lang="en-US" sz="2800" dirty="0"/>
              <a:t> - BG</a:t>
            </a:r>
            <a:endParaRPr lang="el-GR" sz="2800" dirty="0" smtClean="0"/>
          </a:p>
          <a:p>
            <a:pPr algn="just"/>
            <a:endParaRPr lang="el-GR" sz="2800" dirty="0" smtClean="0"/>
          </a:p>
          <a:p>
            <a:pPr lvl="0" algn="just"/>
            <a:r>
              <a:rPr lang="en-US" sz="2800" dirty="0" smtClean="0"/>
              <a:t>Region Eastern Macedonia and Thrace - GR</a:t>
            </a:r>
            <a:endParaRPr lang="el-GR" sz="2800" dirty="0" smtClean="0"/>
          </a:p>
          <a:p>
            <a:pPr lvl="1"/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378764881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Area in BG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58900"/>
            <a:ext cx="66675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1584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area in GR 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4734"/>
            <a:ext cx="8229600" cy="397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51072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Notes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algn="just"/>
            <a:r>
              <a:rPr lang="en-US" dirty="0" smtClean="0"/>
              <a:t>The digital map will be a common map for the whole project area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n-US" dirty="0" smtClean="0"/>
              <a:t>Common methodology (referring to the data to be presented on the map) to define</a:t>
            </a:r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35422073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study results in the region of Eastern Macedonia and Thrace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072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 According to EU Regulations (479 of 2008, 607 of 2009) there are following wine zone categories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endParaRPr lang="el-GR" dirty="0" smtClean="0"/>
          </a:p>
          <a:p>
            <a:pPr lvl="0"/>
            <a:r>
              <a:rPr lang="en-US" dirty="0" smtClean="0"/>
              <a:t>Wine - Zone of Protected Designation of Origin - PDO</a:t>
            </a:r>
            <a:endParaRPr lang="el-GR" dirty="0" smtClean="0"/>
          </a:p>
          <a:p>
            <a:pPr lvl="0"/>
            <a:r>
              <a:rPr lang="en-US" dirty="0" smtClean="0"/>
              <a:t>Wine - Zone of Protected Geographical Indication PGI (and local wines) at the levels of: Region,  Regional Unit, Local Area </a:t>
            </a:r>
            <a:endParaRPr lang="el-GR" dirty="0" smtClean="0"/>
          </a:p>
          <a:p>
            <a:pPr lvl="0"/>
            <a:r>
              <a:rPr lang="en-US" dirty="0"/>
              <a:t>Wine - Zone </a:t>
            </a:r>
            <a:r>
              <a:rPr lang="en-US" dirty="0" smtClean="0"/>
              <a:t>for v</a:t>
            </a:r>
            <a:r>
              <a:rPr lang="el-GR" dirty="0" smtClean="0"/>
              <a:t>ariety wines</a:t>
            </a:r>
          </a:p>
          <a:p>
            <a:pPr lvl="0"/>
            <a:r>
              <a:rPr lang="en-US" dirty="0"/>
              <a:t>Wine - Zone </a:t>
            </a:r>
            <a:r>
              <a:rPr lang="en-US" dirty="0" smtClean="0"/>
              <a:t>for t</a:t>
            </a:r>
            <a:r>
              <a:rPr lang="el-GR" dirty="0" smtClean="0"/>
              <a:t>able wines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38521155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the Region of Eastern Macedonia and Thrace: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no Zones of Protected Designation of Origin - PDO</a:t>
            </a:r>
            <a:endParaRPr lang="el-GR" dirty="0" smtClean="0"/>
          </a:p>
          <a:p>
            <a:r>
              <a:rPr lang="en-US" dirty="0" smtClean="0"/>
              <a:t>There are </a:t>
            </a:r>
            <a:r>
              <a:rPr lang="en-US" b="1" dirty="0" smtClean="0"/>
              <a:t>11 Zones of Geographical Indication PGI</a:t>
            </a:r>
            <a:r>
              <a:rPr lang="en-US" dirty="0" smtClean="0"/>
              <a:t>, as follows:</a:t>
            </a:r>
            <a:endParaRPr lang="el-GR" dirty="0" smtClean="0"/>
          </a:p>
          <a:p>
            <a:pPr lvl="0"/>
            <a:r>
              <a:rPr lang="en-US" dirty="0" smtClean="0"/>
              <a:t>2 Zones at Regional Level: Macedonia, Thrace</a:t>
            </a:r>
            <a:endParaRPr lang="el-GR" dirty="0" smtClean="0"/>
          </a:p>
          <a:p>
            <a:pPr lvl="0"/>
            <a:r>
              <a:rPr lang="en-US" dirty="0" smtClean="0"/>
              <a:t>4 Zones at the Level of Regional Unit: Drama, Kavala, </a:t>
            </a:r>
            <a:r>
              <a:rPr lang="en-US" dirty="0" err="1" smtClean="0"/>
              <a:t>Thassos</a:t>
            </a:r>
            <a:r>
              <a:rPr lang="en-US" dirty="0" smtClean="0"/>
              <a:t>, </a:t>
            </a:r>
            <a:r>
              <a:rPr lang="en-US" dirty="0" err="1" smtClean="0"/>
              <a:t>Evros</a:t>
            </a:r>
            <a:endParaRPr lang="el-GR" dirty="0" smtClean="0"/>
          </a:p>
          <a:p>
            <a:pPr lvl="0"/>
            <a:r>
              <a:rPr lang="en-US" dirty="0" smtClean="0"/>
              <a:t>5 Zones at the Level of Local Area: Agora (in Drama), </a:t>
            </a:r>
            <a:r>
              <a:rPr lang="en-US" dirty="0" err="1" smtClean="0"/>
              <a:t>Adriani</a:t>
            </a:r>
            <a:r>
              <a:rPr lang="en-US" dirty="0" smtClean="0"/>
              <a:t> (in Drama), </a:t>
            </a:r>
            <a:r>
              <a:rPr lang="en-US" dirty="0" err="1" smtClean="0"/>
              <a:t>Paggaio</a:t>
            </a:r>
            <a:r>
              <a:rPr lang="en-US" dirty="0" smtClean="0"/>
              <a:t> (in </a:t>
            </a:r>
            <a:r>
              <a:rPr lang="en-US" dirty="0" err="1" smtClean="0"/>
              <a:t>Kavala</a:t>
            </a:r>
            <a:r>
              <a:rPr lang="en-US" dirty="0" smtClean="0"/>
              <a:t>), </a:t>
            </a:r>
            <a:r>
              <a:rPr lang="en-US" dirty="0" err="1" smtClean="0"/>
              <a:t>Avdira</a:t>
            </a:r>
            <a:r>
              <a:rPr lang="en-US" dirty="0" smtClean="0"/>
              <a:t> (in </a:t>
            </a:r>
            <a:r>
              <a:rPr lang="en-US" dirty="0" err="1" smtClean="0"/>
              <a:t>Rodopi</a:t>
            </a:r>
            <a:r>
              <a:rPr lang="en-US" dirty="0" smtClean="0"/>
              <a:t>), </a:t>
            </a:r>
            <a:r>
              <a:rPr lang="en-US" dirty="0" err="1" smtClean="0"/>
              <a:t>Ismaros</a:t>
            </a:r>
            <a:r>
              <a:rPr lang="en-US" dirty="0" smtClean="0"/>
              <a:t> (in </a:t>
            </a:r>
            <a:r>
              <a:rPr lang="en-US" dirty="0" err="1" smtClean="0"/>
              <a:t>Rodopi</a:t>
            </a:r>
            <a:r>
              <a:rPr lang="en-US" dirty="0" smtClean="0"/>
              <a:t>)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Sakis Karamoschos, Haskovo, February 13, 2018</a:t>
            </a:r>
            <a:endParaRPr lang="el-GR" altLang="en-US" sz="1400" i="0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akis Dionysos Masterslid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Sakis Dionysos Masterslide</Template>
  <TotalTime>162</TotalTime>
  <Words>1284</Words>
  <Application>Microsoft Office PowerPoint</Application>
  <PresentationFormat>Προβολή στην οθόνη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Sakis Dionysos Masterslide</vt:lpstr>
      <vt:lpstr>Structure &amp; Methodology for Deliverable 3.5:  Developing planning infra structure for the area  – designing digital maps on the area –      </vt:lpstr>
      <vt:lpstr>The objective  </vt:lpstr>
      <vt:lpstr>Partners Involved </vt:lpstr>
      <vt:lpstr>Application area </vt:lpstr>
      <vt:lpstr>Project Area in BG</vt:lpstr>
      <vt:lpstr>Project area in GR </vt:lpstr>
      <vt:lpstr>Important Notes </vt:lpstr>
      <vt:lpstr>First study results in the region of Eastern Macedonia and Thrace  </vt:lpstr>
      <vt:lpstr>In the Region of Eastern Macedonia and Thrace: </vt:lpstr>
      <vt:lpstr>Brief characteristics of the above zones (1) </vt:lpstr>
      <vt:lpstr>Brief characteristics of the above zones (2) </vt:lpstr>
      <vt:lpstr>Brief characteristics of the above zones (3) </vt:lpstr>
      <vt:lpstr>Brief characteristics of the above zones (4) </vt:lpstr>
      <vt:lpstr>Brief characteristics of the above zones (5)</vt:lpstr>
      <vt:lpstr>Brief characteristics of the above zones (6)</vt:lpstr>
      <vt:lpstr>Data for the map that can be drawn from the studies for the zones PDO &amp; PGI </vt:lpstr>
      <vt:lpstr>Other data for the map to collect (1)</vt:lpstr>
      <vt:lpstr>Other data for the map to collect (2)</vt:lpstr>
      <vt:lpstr>Other data for the map to collect (3)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4  Enhancing Raising Area’s Wine ID – From Production to Tourism –  Shaping Area’s Profile</dc:title>
  <dc:creator>Sakis Karamosxos</dc:creator>
  <cp:lastModifiedBy>Kostas</cp:lastModifiedBy>
  <cp:revision>35</cp:revision>
  <dcterms:created xsi:type="dcterms:W3CDTF">2018-02-09T14:44:49Z</dcterms:created>
  <dcterms:modified xsi:type="dcterms:W3CDTF">2020-06-25T06:01:23Z</dcterms:modified>
</cp:coreProperties>
</file>